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886F2-744E-4222-95C1-A075361E3186}" type="datetimeFigureOut">
              <a:rPr lang="cs-CZ" smtClean="0"/>
              <a:pPr/>
              <a:t>15.5.2015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31238-70BC-4AAD-8EF4-8AE5B7EA7A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886F2-744E-4222-95C1-A075361E3186}" type="datetimeFigureOut">
              <a:rPr lang="cs-CZ" smtClean="0"/>
              <a:pPr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31238-70BC-4AAD-8EF4-8AE5B7EA7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886F2-744E-4222-95C1-A075361E3186}" type="datetimeFigureOut">
              <a:rPr lang="cs-CZ" smtClean="0"/>
              <a:pPr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31238-70BC-4AAD-8EF4-8AE5B7EA7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886F2-744E-4222-95C1-A075361E3186}" type="datetimeFigureOut">
              <a:rPr lang="cs-CZ" smtClean="0"/>
              <a:pPr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31238-70BC-4AAD-8EF4-8AE5B7EA7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886F2-744E-4222-95C1-A075361E3186}" type="datetimeFigureOut">
              <a:rPr lang="cs-CZ" smtClean="0"/>
              <a:pPr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31238-70BC-4AAD-8EF4-8AE5B7EA7A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886F2-744E-4222-95C1-A075361E3186}" type="datetimeFigureOut">
              <a:rPr lang="cs-CZ" smtClean="0"/>
              <a:pPr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31238-70BC-4AAD-8EF4-8AE5B7EA7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886F2-744E-4222-95C1-A075361E3186}" type="datetimeFigureOut">
              <a:rPr lang="cs-CZ" smtClean="0"/>
              <a:pPr/>
              <a:t>15.5.2015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31238-70BC-4AAD-8EF4-8AE5B7EA7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886F2-744E-4222-95C1-A075361E3186}" type="datetimeFigureOut">
              <a:rPr lang="cs-CZ" smtClean="0"/>
              <a:pPr/>
              <a:t>15.5.2015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31238-70BC-4AAD-8EF4-8AE5B7EA7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886F2-744E-4222-95C1-A075361E3186}" type="datetimeFigureOut">
              <a:rPr lang="cs-CZ" smtClean="0"/>
              <a:pPr/>
              <a:t>15.5.2015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31238-70BC-4AAD-8EF4-8AE5B7EA7A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886F2-744E-4222-95C1-A075361E3186}" type="datetimeFigureOut">
              <a:rPr lang="cs-CZ" smtClean="0"/>
              <a:pPr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31238-70BC-4AAD-8EF4-8AE5B7EA7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886F2-744E-4222-95C1-A075361E3186}" type="datetimeFigureOut">
              <a:rPr lang="cs-CZ" smtClean="0"/>
              <a:pPr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31238-70BC-4AAD-8EF4-8AE5B7EA7A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rgbClr val="002060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15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A5886F2-744E-4222-95C1-A075361E3186}" type="datetimeFigureOut">
              <a:rPr lang="cs-CZ" smtClean="0"/>
              <a:pPr/>
              <a:t>15.5.2015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F531238-70BC-4AAD-8EF4-8AE5B7EA7A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kspravne.cz/jist/" TargetMode="External"/><Relationship Id="rId7" Type="http://schemas.openxmlformats.org/officeDocument/2006/relationships/slide" Target="slide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hyperlink" Target="http://www.google.cz/" TargetMode="External"/><Relationship Id="rId4" Type="http://schemas.openxmlformats.org/officeDocument/2006/relationships/hyperlink" Target="http://www.drimota.cz/jak-spravne-spat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23244" t="20297" r="24460" b="10797"/>
          <a:stretch>
            <a:fillRect/>
          </a:stretch>
        </p:blipFill>
        <p:spPr bwMode="auto">
          <a:xfrm>
            <a:off x="1547664" y="1556792"/>
            <a:ext cx="6804248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Zdravý životní styl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869160"/>
            <a:ext cx="7406640" cy="17526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										</a:t>
            </a:r>
          </a:p>
          <a:p>
            <a:endParaRPr lang="cs-CZ" dirty="0" smtClean="0"/>
          </a:p>
          <a:p>
            <a:r>
              <a:rPr lang="cs-CZ" dirty="0" smtClean="0"/>
              <a:t>		</a:t>
            </a:r>
            <a:r>
              <a:rPr lang="cs-CZ" smtClean="0"/>
              <a:t>	</a:t>
            </a:r>
            <a:r>
              <a:rPr lang="cs-CZ" smtClean="0"/>
              <a:t>Vojtěch </a:t>
            </a:r>
            <a:r>
              <a:rPr lang="cs-CZ" dirty="0" err="1" smtClean="0"/>
              <a:t>Hanke</a:t>
            </a:r>
            <a:endParaRPr lang="cs-CZ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si pod tím představit?</a:t>
            </a:r>
            <a:endParaRPr lang="cs-CZ" dirty="0"/>
          </a:p>
        </p:txBody>
      </p:sp>
      <p:sp>
        <p:nvSpPr>
          <p:cNvPr id="4" name="Čtyřstranná šipka 3"/>
          <p:cNvSpPr/>
          <p:nvPr/>
        </p:nvSpPr>
        <p:spPr>
          <a:xfrm>
            <a:off x="3995936" y="2780928"/>
            <a:ext cx="2304256" cy="2088232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355976" y="234888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hlinkClick r:id="rId2" action="ppaction://hlinksldjump"/>
              </a:rPr>
              <a:t>Jídlo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444208" y="364502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3" action="ppaction://hlinksldjump"/>
              </a:rPr>
              <a:t>Pití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499992" y="479715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hlinkClick r:id="rId4" action="ppaction://hlinksldjump"/>
              </a:rPr>
              <a:t>Sport a spánek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99792" y="36450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hlinkClick r:id="rId5" action="ppaction://hlinksldjump"/>
              </a:rPr>
              <a:t>Závěr</a:t>
            </a:r>
            <a:endParaRPr lang="cs-CZ" dirty="0"/>
          </a:p>
        </p:txBody>
      </p:sp>
      <p:sp>
        <p:nvSpPr>
          <p:cNvPr id="10" name="Ohnutá šipka 9"/>
          <p:cNvSpPr/>
          <p:nvPr/>
        </p:nvSpPr>
        <p:spPr>
          <a:xfrm rot="5400000">
            <a:off x="5756638" y="2244362"/>
            <a:ext cx="1002378" cy="149944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Ohnutá šipka 10"/>
          <p:cNvSpPr/>
          <p:nvPr/>
        </p:nvSpPr>
        <p:spPr>
          <a:xfrm rot="16200000">
            <a:off x="3501092" y="4044832"/>
            <a:ext cx="966661" cy="131917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Ohnutá šipka 11"/>
          <p:cNvSpPr/>
          <p:nvPr/>
        </p:nvSpPr>
        <p:spPr>
          <a:xfrm rot="10800000">
            <a:off x="5724128" y="4293096"/>
            <a:ext cx="1152128" cy="106879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i.lidovky.cz/14/011/lnc460/EBR505985_hamburg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869160"/>
            <a:ext cx="2232248" cy="1567427"/>
          </a:xfrm>
          <a:prstGeom prst="rect">
            <a:avLst/>
          </a:prstGeom>
          <a:noFill/>
        </p:spPr>
      </p:pic>
      <p:pic>
        <p:nvPicPr>
          <p:cNvPr id="7170" name="Picture 2" descr="http://obrazky.4ever.sk/data/download/jedla-a-napoje/zelenina,-paradajky,-papriky,-brokolica,-uhorky-16319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60648"/>
            <a:ext cx="2016224" cy="1260140"/>
          </a:xfrm>
          <a:prstGeom prst="rect">
            <a:avLst/>
          </a:prstGeom>
          <a:noFill/>
        </p:spPr>
      </p:pic>
      <p:sp>
        <p:nvSpPr>
          <p:cNvPr id="4" name="Šipka doleva 3">
            <a:hlinkClick r:id="rId4" action="ppaction://hlinksldjump"/>
          </p:cNvPr>
          <p:cNvSpPr/>
          <p:nvPr/>
        </p:nvSpPr>
        <p:spPr>
          <a:xfrm>
            <a:off x="1475656" y="5229200"/>
            <a:ext cx="1584176" cy="864096"/>
          </a:xfrm>
          <a:prstGeom prst="lef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Zpět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jíst zdravě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Jak správně a zdravě jíst, je dnes aktuálním a stále diskutovaným tématem. </a:t>
            </a:r>
          </a:p>
          <a:p>
            <a:r>
              <a:rPr lang="cs-CZ" sz="2200" dirty="0" smtClean="0"/>
              <a:t>Výživa by měla odpovídat každodennímu režimu práce a odpočinku. Jídlo rozvrhneme do 4 až 6 denních dávek, abychom zaručili správné vstřebávání živin.</a:t>
            </a:r>
          </a:p>
          <a:p>
            <a:r>
              <a:rPr lang="cs-CZ" sz="2200" dirty="0" smtClean="0"/>
              <a:t>Snažíme se dodržovat 2,5 - 3 hodinové rozestupy mezi jídly a zbytečně nelačníme či se nepřejídáme.</a:t>
            </a:r>
          </a:p>
          <a:p>
            <a:r>
              <a:rPr lang="cs-CZ" sz="2200" dirty="0" smtClean="0"/>
              <a:t>Ovoce a zeleninu bychom měli konzumovat denně, z toho část syrovou a část tepelně upravenou. Řídíme se zásadou 300g zeleniny a 200g ovoce denně</a:t>
            </a:r>
            <a:endParaRPr lang="cs-CZ" sz="2200" dirty="0"/>
          </a:p>
        </p:txBody>
      </p:sp>
      <p:sp>
        <p:nvSpPr>
          <p:cNvPr id="6" name="Šipka doprava 5">
            <a:hlinkClick r:id="rId5" action="ppaction://hlinksldjump"/>
          </p:cNvPr>
          <p:cNvSpPr/>
          <p:nvPr/>
        </p:nvSpPr>
        <p:spPr>
          <a:xfrm>
            <a:off x="7236296" y="5229200"/>
            <a:ext cx="1584176" cy="864096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Pití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 o pití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Sice si hodně lidí myslí, že si můžou pít vše a kdy se jim chce, ale není to pravda</a:t>
            </a:r>
          </a:p>
          <a:p>
            <a:r>
              <a:rPr lang="cs-CZ" sz="2200" dirty="0" smtClean="0"/>
              <a:t>Doporučené množství tekutin se odvíjí od tělesné hmotnosti. Řídíme se podle jednoduchého vzorce 300-350 ml na 10 kg tělesné hmotnosti. Nejvhodnější zdroj je pitná voda bez bublin, čaje, ředěné ovocné a zeleninové šťávy 100%. Povzbuzující nápoje, alkohol a káva se do pitného režimu nepočítají.</a:t>
            </a:r>
          </a:p>
          <a:p>
            <a:r>
              <a:rPr lang="cs-CZ" sz="2200" dirty="0" smtClean="0"/>
              <a:t>Většinou se ale udává 1,5 až 2l vody za den</a:t>
            </a:r>
            <a:endParaRPr lang="cs-CZ" sz="2200" dirty="0"/>
          </a:p>
        </p:txBody>
      </p:sp>
      <p:sp>
        <p:nvSpPr>
          <p:cNvPr id="4" name="Šipka doleva 3">
            <a:hlinkClick r:id="rId2" action="ppaction://hlinksldjump"/>
          </p:cNvPr>
          <p:cNvSpPr/>
          <p:nvPr/>
        </p:nvSpPr>
        <p:spPr>
          <a:xfrm>
            <a:off x="1475656" y="5229200"/>
            <a:ext cx="1584176" cy="864096"/>
          </a:xfrm>
          <a:prstGeom prst="lef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Zpět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Šipka doprava 5">
            <a:hlinkClick r:id="rId3" action="ppaction://hlinksldjump"/>
          </p:cNvPr>
          <p:cNvSpPr/>
          <p:nvPr/>
        </p:nvSpPr>
        <p:spPr>
          <a:xfrm>
            <a:off x="7236296" y="5229200"/>
            <a:ext cx="1584176" cy="864096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Sport a spánek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6146" name="Picture 2" descr="http://files.bio-enzymy.cz/200000064-292742a211/food_48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5085184"/>
            <a:ext cx="1872208" cy="140415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Mini rozcestník</a:t>
            </a:r>
            <a:endParaRPr lang="cs-CZ" dirty="0"/>
          </a:p>
        </p:txBody>
      </p:sp>
      <p:sp>
        <p:nvSpPr>
          <p:cNvPr id="4" name="Šipka doprava 3">
            <a:hlinkClick r:id="rId2" action="ppaction://hlinksldjump"/>
          </p:cNvPr>
          <p:cNvSpPr/>
          <p:nvPr/>
        </p:nvSpPr>
        <p:spPr>
          <a:xfrm>
            <a:off x="5292080" y="3212976"/>
            <a:ext cx="2304256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Spánek</a:t>
            </a:r>
            <a:endParaRPr lang="cs-CZ" dirty="0"/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2915816" y="3212976"/>
            <a:ext cx="2376264" cy="12241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Sport</a:t>
            </a:r>
            <a:endParaRPr lang="cs-CZ" dirty="0"/>
          </a:p>
        </p:txBody>
      </p:sp>
      <p:sp>
        <p:nvSpPr>
          <p:cNvPr id="7" name="Šipka doleva 6">
            <a:hlinkClick r:id="rId4" action="ppaction://hlinksldjump"/>
          </p:cNvPr>
          <p:cNvSpPr/>
          <p:nvPr/>
        </p:nvSpPr>
        <p:spPr>
          <a:xfrm>
            <a:off x="1475656" y="5229200"/>
            <a:ext cx="1584176" cy="864096"/>
          </a:xfrm>
          <a:prstGeom prst="lef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Zpět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Šipka doprava 7">
            <a:hlinkClick r:id="rId5" action="ppaction://hlinksldjump"/>
          </p:cNvPr>
          <p:cNvSpPr/>
          <p:nvPr/>
        </p:nvSpPr>
        <p:spPr>
          <a:xfrm>
            <a:off x="7380312" y="5229200"/>
            <a:ext cx="1584176" cy="864096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Závěr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300" dirty="0" smtClean="0"/>
              <a:t>Je dobré provádět fyzickou aktivitu min.2x týdně v rozsahu 30 minut i déle. Samozřejmě si pak hlídat přiměřenou hmotnost např. dle ukazatele BMI (ukazatel podvýživy a obezity</a:t>
            </a:r>
            <a:r>
              <a:rPr lang="cs-CZ" sz="2300" dirty="0" smtClean="0"/>
              <a:t>)</a:t>
            </a:r>
            <a:r>
              <a:rPr lang="cs-CZ" sz="2300" i="1" dirty="0" smtClean="0"/>
              <a:t>.</a:t>
            </a:r>
            <a:endParaRPr lang="cs-CZ" sz="2300" i="1" dirty="0" smtClean="0"/>
          </a:p>
        </p:txBody>
      </p:sp>
      <p:sp>
        <p:nvSpPr>
          <p:cNvPr id="4" name="Šipka doleva 3">
            <a:hlinkClick r:id="rId2" action="ppaction://hlinksldjump"/>
          </p:cNvPr>
          <p:cNvSpPr/>
          <p:nvPr/>
        </p:nvSpPr>
        <p:spPr>
          <a:xfrm>
            <a:off x="1475656" y="5229200"/>
            <a:ext cx="1584176" cy="864096"/>
          </a:xfrm>
          <a:prstGeom prst="lef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Zpět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5122" name="Picture 2" descr="http://health.uq.edu.au/filething/get-styled/study_area_hero_825x320/3683/Exercise-and-Sport-Sciences6.jpg?itok=5taM4M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429000"/>
            <a:ext cx="3048273" cy="1182361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Spánek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300" dirty="0" smtClean="0"/>
              <a:t>Před spaním bychom neměli být naštvaní</a:t>
            </a:r>
          </a:p>
          <a:p>
            <a:r>
              <a:rPr lang="cs-CZ" sz="2300" dirty="0" smtClean="0"/>
              <a:t>Měli bychom si vybrat dobrou matraci</a:t>
            </a:r>
          </a:p>
          <a:p>
            <a:r>
              <a:rPr lang="cs-CZ" sz="2300" dirty="0" smtClean="0"/>
              <a:t>Měli bychom spát v odhlučněné části domu</a:t>
            </a:r>
          </a:p>
          <a:p>
            <a:r>
              <a:rPr lang="cs-CZ" sz="2300" dirty="0" smtClean="0"/>
              <a:t>Neměli bychom se přejídat před spaním</a:t>
            </a:r>
          </a:p>
          <a:p>
            <a:r>
              <a:rPr lang="cs-CZ" sz="2300" dirty="0" smtClean="0"/>
              <a:t>Měli bychom chodit spát ve stejnou hodinu a vsávat také</a:t>
            </a:r>
          </a:p>
          <a:p>
            <a:endParaRPr lang="cs-CZ" dirty="0"/>
          </a:p>
        </p:txBody>
      </p:sp>
      <p:pic>
        <p:nvPicPr>
          <p:cNvPr id="4" name="Picture 4" descr="http://www.prestizni-nabytek.cz/pictures/fotky/199600/fotk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5085184"/>
            <a:ext cx="2304256" cy="1536939"/>
          </a:xfrm>
          <a:prstGeom prst="rect">
            <a:avLst/>
          </a:prstGeom>
          <a:noFill/>
        </p:spPr>
      </p:pic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1475656" y="5229200"/>
            <a:ext cx="1584176" cy="864096"/>
          </a:xfrm>
          <a:prstGeom prst="lef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Zpět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 l="23244" t="20297" r="24460" b="10797"/>
          <a:stretch>
            <a:fillRect/>
          </a:stretch>
        </p:blipFill>
        <p:spPr bwMode="auto">
          <a:xfrm>
            <a:off x="1619672" y="1484784"/>
            <a:ext cx="6804248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Závěr a odkud jsem bral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Bral jsem z:</a:t>
            </a:r>
            <a:endParaRPr lang="cs-CZ" sz="2000" dirty="0" smtClean="0">
              <a:hlinkClick r:id="rId3"/>
            </a:endParaRPr>
          </a:p>
          <a:p>
            <a:pPr>
              <a:buNone/>
            </a:pPr>
            <a:r>
              <a:rPr lang="cs-CZ" sz="2000" dirty="0" smtClean="0">
                <a:hlinkClick r:id="rId3"/>
              </a:rPr>
              <a:t>http://www.</a:t>
            </a:r>
            <a:r>
              <a:rPr lang="cs-CZ" sz="2000" dirty="0" err="1" smtClean="0">
                <a:hlinkClick r:id="rId3"/>
              </a:rPr>
              <a:t>jakspravne.cz</a:t>
            </a:r>
            <a:r>
              <a:rPr lang="cs-CZ" sz="2000" dirty="0" smtClean="0">
                <a:hlinkClick r:id="rId3"/>
              </a:rPr>
              <a:t>/jist/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>
                <a:hlinkClick r:id="rId4"/>
              </a:rPr>
              <a:t>http://www.</a:t>
            </a:r>
            <a:r>
              <a:rPr lang="cs-CZ" sz="2000" dirty="0" err="1" smtClean="0">
                <a:hlinkClick r:id="rId4"/>
              </a:rPr>
              <a:t>drimota.cz</a:t>
            </a:r>
            <a:r>
              <a:rPr lang="cs-CZ" sz="2000" dirty="0" smtClean="0">
                <a:hlinkClick r:id="rId4"/>
              </a:rPr>
              <a:t>/jak-</a:t>
            </a:r>
            <a:r>
              <a:rPr lang="cs-CZ" sz="2000" dirty="0" err="1" smtClean="0">
                <a:hlinkClick r:id="rId4"/>
              </a:rPr>
              <a:t>spravne</a:t>
            </a:r>
            <a:r>
              <a:rPr lang="cs-CZ" sz="2000" dirty="0" smtClean="0">
                <a:hlinkClick r:id="rId4"/>
              </a:rPr>
              <a:t>-</a:t>
            </a:r>
            <a:r>
              <a:rPr lang="cs-CZ" sz="2000" dirty="0" err="1" smtClean="0">
                <a:hlinkClick r:id="rId4"/>
              </a:rPr>
              <a:t>spat</a:t>
            </a:r>
            <a:r>
              <a:rPr lang="cs-CZ" sz="2000" dirty="0" smtClean="0">
                <a:hlinkClick r:id="rId4"/>
              </a:rPr>
              <a:t>/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>
                <a:hlinkClick r:id="rId5"/>
              </a:rPr>
              <a:t>http://www.</a:t>
            </a:r>
            <a:r>
              <a:rPr lang="cs-CZ" sz="2000" dirty="0" err="1" smtClean="0">
                <a:hlinkClick r:id="rId5"/>
              </a:rPr>
              <a:t>google.cz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 algn="ctr">
              <a:buNone/>
            </a:pPr>
            <a:r>
              <a:rPr lang="cs-CZ" sz="2000" dirty="0" smtClean="0"/>
              <a:t>Moje motto</a:t>
            </a:r>
          </a:p>
          <a:p>
            <a:pPr algn="ctr">
              <a:buNone/>
            </a:pPr>
            <a:r>
              <a:rPr lang="cs-CZ" sz="2000" dirty="0" smtClean="0"/>
              <a:t>Vyberte si jak chcete </a:t>
            </a:r>
            <a:r>
              <a:rPr lang="cs-CZ" sz="2000" b="1" u="sng" dirty="0" smtClean="0">
                <a:solidFill>
                  <a:srgbClr val="00B0F0"/>
                </a:solidFill>
              </a:rPr>
              <a:t>vypadat</a:t>
            </a:r>
            <a:endParaRPr lang="cs-CZ" sz="2000" b="1" u="sng" dirty="0">
              <a:solidFill>
                <a:srgbClr val="00B0F0"/>
              </a:solidFill>
            </a:endParaRPr>
          </a:p>
        </p:txBody>
      </p:sp>
      <p:sp>
        <p:nvSpPr>
          <p:cNvPr id="4" name="Šipka doleva 3">
            <a:hlinkClick r:id="rId6" action="ppaction://hlinksldjump"/>
          </p:cNvPr>
          <p:cNvSpPr/>
          <p:nvPr/>
        </p:nvSpPr>
        <p:spPr>
          <a:xfrm>
            <a:off x="1475656" y="5229200"/>
            <a:ext cx="1584176" cy="864096"/>
          </a:xfrm>
          <a:prstGeom prst="lef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Zpět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Šipka doprava 4">
            <a:hlinkClick r:id="rId7" action="ppaction://hlinksldjump"/>
          </p:cNvPr>
          <p:cNvSpPr/>
          <p:nvPr/>
        </p:nvSpPr>
        <p:spPr>
          <a:xfrm>
            <a:off x="7236296" y="5301208"/>
            <a:ext cx="1584176" cy="864096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Konec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		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140</TotalTime>
  <Words>298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Slunovrat</vt:lpstr>
      <vt:lpstr>Zdravý životní styl</vt:lpstr>
      <vt:lpstr>Co si pod tím představit?</vt:lpstr>
      <vt:lpstr>Jak jíst zdravě</vt:lpstr>
      <vt:lpstr>Vše o pití</vt:lpstr>
      <vt:lpstr>Mini rozcestník</vt:lpstr>
      <vt:lpstr>Sport</vt:lpstr>
      <vt:lpstr>Spánek</vt:lpstr>
      <vt:lpstr>Závěr a odkud jsem bral informace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ucitel</cp:lastModifiedBy>
  <cp:revision>16</cp:revision>
  <dcterms:created xsi:type="dcterms:W3CDTF">2015-05-15T06:15:15Z</dcterms:created>
  <dcterms:modified xsi:type="dcterms:W3CDTF">2015-05-15T08:48:44Z</dcterms:modified>
</cp:coreProperties>
</file>